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8" r:id="rId4"/>
    <p:sldId id="259" r:id="rId5"/>
    <p:sldId id="260" r:id="rId6"/>
    <p:sldId id="261" r:id="rId7"/>
    <p:sldId id="264" r:id="rId8"/>
    <p:sldId id="262" r:id="rId9"/>
    <p:sldId id="266" r:id="rId10"/>
    <p:sldId id="267" r:id="rId11"/>
    <p:sldId id="265" r:id="rId12"/>
    <p:sldId id="263" r:id="rId13"/>
    <p:sldId id="270" r:id="rId14"/>
    <p:sldId id="269" r:id="rId15"/>
    <p:sldId id="273" r:id="rId16"/>
    <p:sldId id="271" r:id="rId17"/>
    <p:sldId id="280" r:id="rId18"/>
    <p:sldId id="276" r:id="rId19"/>
    <p:sldId id="274" r:id="rId20"/>
    <p:sldId id="275" r:id="rId21"/>
    <p:sldId id="272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Лист1!$A$1:$A$61</c:f>
              <c:numCache>
                <c:formatCode>General</c:formatCode>
                <c:ptCount val="61"/>
                <c:pt idx="0">
                  <c:v>25.0</c:v>
                </c:pt>
                <c:pt idx="1">
                  <c:v>24.0</c:v>
                </c:pt>
                <c:pt idx="2">
                  <c:v>24.0</c:v>
                </c:pt>
                <c:pt idx="3">
                  <c:v>24.0</c:v>
                </c:pt>
                <c:pt idx="4">
                  <c:v>24.0</c:v>
                </c:pt>
                <c:pt idx="5">
                  <c:v>24.0</c:v>
                </c:pt>
                <c:pt idx="6">
                  <c:v>24.0</c:v>
                </c:pt>
                <c:pt idx="7">
                  <c:v>23.0</c:v>
                </c:pt>
                <c:pt idx="8">
                  <c:v>24.0</c:v>
                </c:pt>
                <c:pt idx="9">
                  <c:v>24.0</c:v>
                </c:pt>
                <c:pt idx="10">
                  <c:v>23.0</c:v>
                </c:pt>
                <c:pt idx="11">
                  <c:v>24.0</c:v>
                </c:pt>
                <c:pt idx="12">
                  <c:v>24.0</c:v>
                </c:pt>
                <c:pt idx="13">
                  <c:v>7.0</c:v>
                </c:pt>
                <c:pt idx="14">
                  <c:v>16.0</c:v>
                </c:pt>
                <c:pt idx="15">
                  <c:v>16.0</c:v>
                </c:pt>
                <c:pt idx="16">
                  <c:v>16.0</c:v>
                </c:pt>
                <c:pt idx="17">
                  <c:v>16.0</c:v>
                </c:pt>
                <c:pt idx="18">
                  <c:v>16.0</c:v>
                </c:pt>
                <c:pt idx="19">
                  <c:v>16.0</c:v>
                </c:pt>
                <c:pt idx="20">
                  <c:v>16.0</c:v>
                </c:pt>
                <c:pt idx="21">
                  <c:v>16.0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16.0</c:v>
                </c:pt>
                <c:pt idx="27">
                  <c:v>16.0</c:v>
                </c:pt>
                <c:pt idx="28">
                  <c:v>16.0</c:v>
                </c:pt>
                <c:pt idx="29">
                  <c:v>16.0</c:v>
                </c:pt>
                <c:pt idx="30">
                  <c:v>16.0</c:v>
                </c:pt>
                <c:pt idx="31">
                  <c:v>16.0</c:v>
                </c:pt>
                <c:pt idx="32">
                  <c:v>16.0</c:v>
                </c:pt>
                <c:pt idx="33">
                  <c:v>16.0</c:v>
                </c:pt>
                <c:pt idx="34">
                  <c:v>16.0</c:v>
                </c:pt>
                <c:pt idx="35">
                  <c:v>16.0</c:v>
                </c:pt>
                <c:pt idx="36">
                  <c:v>16.0</c:v>
                </c:pt>
                <c:pt idx="37">
                  <c:v>16.0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16.0</c:v>
                </c:pt>
                <c:pt idx="42">
                  <c:v>16.0</c:v>
                </c:pt>
                <c:pt idx="43">
                  <c:v>16.0</c:v>
                </c:pt>
                <c:pt idx="44">
                  <c:v>16.0</c:v>
                </c:pt>
                <c:pt idx="45">
                  <c:v>16.0</c:v>
                </c:pt>
                <c:pt idx="46">
                  <c:v>16.0</c:v>
                </c:pt>
                <c:pt idx="47">
                  <c:v>16.0</c:v>
                </c:pt>
                <c:pt idx="48">
                  <c:v>16.0</c:v>
                </c:pt>
                <c:pt idx="49">
                  <c:v>4.0</c:v>
                </c:pt>
                <c:pt idx="50">
                  <c:v>4.0</c:v>
                </c:pt>
                <c:pt idx="51">
                  <c:v>4.0</c:v>
                </c:pt>
                <c:pt idx="52">
                  <c:v>4.0</c:v>
                </c:pt>
                <c:pt idx="53">
                  <c:v>4.0</c:v>
                </c:pt>
                <c:pt idx="54">
                  <c:v>4.0</c:v>
                </c:pt>
                <c:pt idx="55">
                  <c:v>4.0</c:v>
                </c:pt>
                <c:pt idx="56">
                  <c:v>4.0</c:v>
                </c:pt>
                <c:pt idx="57">
                  <c:v>4.0</c:v>
                </c:pt>
                <c:pt idx="58">
                  <c:v>4.0</c:v>
                </c:pt>
                <c:pt idx="59">
                  <c:v>4.0</c:v>
                </c:pt>
                <c:pt idx="60">
                  <c:v>5.0</c:v>
                </c:pt>
              </c:numCache>
            </c:numRef>
          </c:val>
          <c:smooth val="1"/>
        </c:ser>
        <c:ser>
          <c:idx val="1"/>
          <c:order val="1"/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Лист1!$B$1:$B$61</c:f>
              <c:numCache>
                <c:formatCode>General</c:formatCode>
                <c:ptCount val="61"/>
                <c:pt idx="8">
                  <c:v>40.0</c:v>
                </c:pt>
                <c:pt idx="9">
                  <c:v>25.0</c:v>
                </c:pt>
                <c:pt idx="10">
                  <c:v>26.0</c:v>
                </c:pt>
                <c:pt idx="11">
                  <c:v>25.0</c:v>
                </c:pt>
                <c:pt idx="12">
                  <c:v>26.0</c:v>
                </c:pt>
                <c:pt idx="13">
                  <c:v>26.0</c:v>
                </c:pt>
                <c:pt idx="14">
                  <c:v>26.0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20.0</c:v>
                </c:pt>
                <c:pt idx="19">
                  <c:v>18.0</c:v>
                </c:pt>
                <c:pt idx="20">
                  <c:v>16.0</c:v>
                </c:pt>
                <c:pt idx="21">
                  <c:v>16.0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16.0</c:v>
                </c:pt>
                <c:pt idx="27">
                  <c:v>16.0</c:v>
                </c:pt>
                <c:pt idx="28">
                  <c:v>16.0</c:v>
                </c:pt>
                <c:pt idx="29">
                  <c:v>16.0</c:v>
                </c:pt>
                <c:pt idx="30">
                  <c:v>16.0</c:v>
                </c:pt>
                <c:pt idx="31">
                  <c:v>16.0</c:v>
                </c:pt>
                <c:pt idx="32">
                  <c:v>16.0</c:v>
                </c:pt>
                <c:pt idx="33">
                  <c:v>16.0</c:v>
                </c:pt>
                <c:pt idx="34">
                  <c:v>16.0</c:v>
                </c:pt>
                <c:pt idx="35">
                  <c:v>16.0</c:v>
                </c:pt>
                <c:pt idx="36">
                  <c:v>16.0</c:v>
                </c:pt>
                <c:pt idx="37">
                  <c:v>16.0</c:v>
                </c:pt>
                <c:pt idx="38">
                  <c:v>16.0</c:v>
                </c:pt>
                <c:pt idx="39">
                  <c:v>10.0</c:v>
                </c:pt>
                <c:pt idx="40">
                  <c:v>9.0</c:v>
                </c:pt>
                <c:pt idx="41">
                  <c:v>9.0</c:v>
                </c:pt>
                <c:pt idx="42">
                  <c:v>9.0</c:v>
                </c:pt>
                <c:pt idx="43">
                  <c:v>9.0</c:v>
                </c:pt>
                <c:pt idx="44">
                  <c:v>9.0</c:v>
                </c:pt>
                <c:pt idx="45">
                  <c:v>9.0</c:v>
                </c:pt>
                <c:pt idx="46">
                  <c:v>9.0</c:v>
                </c:pt>
                <c:pt idx="47">
                  <c:v>9.0</c:v>
                </c:pt>
                <c:pt idx="48">
                  <c:v>9.0</c:v>
                </c:pt>
                <c:pt idx="49">
                  <c:v>9.0</c:v>
                </c:pt>
                <c:pt idx="50">
                  <c:v>9.0</c:v>
                </c:pt>
                <c:pt idx="51">
                  <c:v>9.0</c:v>
                </c:pt>
                <c:pt idx="52">
                  <c:v>8.0</c:v>
                </c:pt>
                <c:pt idx="53">
                  <c:v>9.0</c:v>
                </c:pt>
                <c:pt idx="54">
                  <c:v>9.0</c:v>
                </c:pt>
                <c:pt idx="55">
                  <c:v>8.0</c:v>
                </c:pt>
                <c:pt idx="56">
                  <c:v>9.0</c:v>
                </c:pt>
                <c:pt idx="57">
                  <c:v>7.0</c:v>
                </c:pt>
                <c:pt idx="58">
                  <c:v>10.0</c:v>
                </c:pt>
                <c:pt idx="59">
                  <c:v>10.0</c:v>
                </c:pt>
                <c:pt idx="60">
                  <c:v>10.0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102216"/>
        <c:axId val="2102059608"/>
      </c:lineChart>
      <c:catAx>
        <c:axId val="210210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2059608"/>
        <c:crosses val="autoZero"/>
        <c:auto val="1"/>
        <c:lblAlgn val="ctr"/>
        <c:lblOffset val="100"/>
        <c:noMultiLvlLbl val="0"/>
      </c:catAx>
      <c:valAx>
        <c:axId val="2102059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02102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C6CD-2E2A-A742-809E-B36904F3C694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A2B4C-F207-594D-B883-9448E812F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4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2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9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2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0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9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0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8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0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2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C941-92EF-D443-A394-FC0938A8BDB1}" type="datetimeFigureOut">
              <a:rPr lang="ru-RU" smtClean="0"/>
              <a:t>24.10.13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hyperlink" Target="http://userator.ru/help/92.shtml" TargetMode="External"/><Relationship Id="rId6" Type="http://schemas.openxmlformats.org/officeDocument/2006/relationships/hyperlink" Target="http://userator.ru/help/93.shtml" TargetMode="External"/><Relationship Id="rId7" Type="http://schemas.openxmlformats.org/officeDocument/2006/relationships/hyperlink" Target="http://userator.ru/help/94.shtml" TargetMode="External"/><Relationship Id="rId8" Type="http://schemas.openxmlformats.org/officeDocument/2006/relationships/hyperlink" Target="http://userator.ru/help/95.s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akladki.yandex.r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hyperlink" Target="http://userator.ru/help/85.shtml" TargetMode="External"/><Relationship Id="rId7" Type="http://schemas.openxmlformats.org/officeDocument/2006/relationships/hyperlink" Target="http://userator.ru/help/90.shtml" TargetMode="External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hyperlink" Target="https://vk.com/wall87658817_3273?reply=3298" TargetMode="External"/><Relationship Id="rId6" Type="http://schemas.openxmlformats.org/officeDocument/2006/relationships/hyperlink" Target="https://twitter.com/coolister/status/393356824583217152" TargetMode="External"/><Relationship Id="rId7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48" y="533378"/>
            <a:ext cx="6488732" cy="1311446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Нестандартные методы влияния на </a:t>
            </a:r>
            <a:r>
              <a:rPr lang="ru-RU" sz="3200" dirty="0" err="1"/>
              <a:t>ТОПы</a:t>
            </a:r>
            <a:r>
              <a:rPr lang="ru-RU" sz="3200" dirty="0"/>
              <a:t> Яндекса и </a:t>
            </a:r>
            <a:r>
              <a:rPr lang="ru-RU" sz="3200" dirty="0" err="1"/>
              <a:t>Google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553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 </a:t>
            </a:r>
            <a:r>
              <a:rPr lang="ru-RU" sz="1200" dirty="0" smtClean="0">
                <a:solidFill>
                  <a:schemeClr val="bg1"/>
                </a:solidFill>
              </a:rPr>
              <a:t>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00808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Автор проекта userator.ru </a:t>
            </a:r>
          </a:p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Морозов Роман 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00918"/>
            <a:ext cx="4410075" cy="4038600"/>
          </a:xfrm>
          <a:prstGeom prst="rect">
            <a:avLst/>
          </a:prstGeom>
        </p:spPr>
      </p:pic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9592" y="6473229"/>
            <a:ext cx="298376" cy="412155"/>
          </a:xfrm>
        </p:spPr>
        <p:txBody>
          <a:bodyPr/>
          <a:lstStyle/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t>1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: </a:t>
            </a:r>
            <a:r>
              <a:rPr lang="ru-RU" sz="2000" dirty="0" smtClean="0"/>
              <a:t>Яндекс браузер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552" y="1530757"/>
            <a:ext cx="8424863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Типы Закладок 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hlinkClick r:id="rId5"/>
              </a:rPr>
              <a:t>Браузерные закладки Яндекс браузера</a:t>
            </a:r>
            <a:r>
              <a:rPr lang="ru-RU" sz="2400" dirty="0" smtClean="0"/>
              <a:t> 2 р.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hlinkClick r:id="rId6"/>
              </a:rPr>
              <a:t>Визуальные закладки Яндекс браузера</a:t>
            </a:r>
            <a:r>
              <a:rPr lang="ru-RU" sz="2400" dirty="0" smtClean="0"/>
              <a:t> 2 р.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hlinkClick r:id="rId7"/>
              </a:rPr>
              <a:t>Сложные браузерные закладки Яндекс браузера</a:t>
            </a:r>
            <a:r>
              <a:rPr lang="ru-RU" sz="2400" dirty="0" smtClean="0"/>
              <a:t> 4 р.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hlinkClick r:id="rId8"/>
              </a:rPr>
              <a:t>Сложные визуальные закладки Яндекс браузера</a:t>
            </a:r>
            <a:r>
              <a:rPr lang="ru-RU" sz="2400" dirty="0" smtClean="0"/>
              <a:t> 4 р.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5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Google</a:t>
            </a:r>
            <a:r>
              <a:rPr lang="ru-RU" sz="2000" dirty="0" smtClean="0"/>
              <a:t>: Связывание запросов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699268" y="6445845"/>
            <a:ext cx="4987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723497"/>
            <a:ext cx="426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</a:t>
            </a:r>
            <a:r>
              <a:rPr lang="en-US" dirty="0" smtClean="0"/>
              <a:t>5</a:t>
            </a:r>
            <a:r>
              <a:rPr lang="ru-RU" dirty="0" smtClean="0"/>
              <a:t> рублей за один переход</a:t>
            </a:r>
            <a:endParaRPr lang="ru-RU" dirty="0"/>
          </a:p>
        </p:txBody>
      </p:sp>
      <p:pic>
        <p:nvPicPr>
          <p:cNvPr id="10" name="Изображение 9" descr="Снимок экрана 2013-09-26 в 1.55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7" y="1484783"/>
            <a:ext cx="7114165" cy="42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Яндекс: </a:t>
            </a:r>
            <a:r>
              <a:rPr kumimoji="0" lang="ru-RU" sz="2000" dirty="0" smtClean="0">
                <a:latin typeface="Arial" charset="0"/>
                <a:cs typeface="Arial" charset="0"/>
              </a:rPr>
              <a:t>Отзывы Яндекс Карты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723497"/>
            <a:ext cx="388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4 рубля за один отзыв</a:t>
            </a:r>
            <a:endParaRPr lang="ru-RU" dirty="0"/>
          </a:p>
        </p:txBody>
      </p:sp>
      <p:pic>
        <p:nvPicPr>
          <p:cNvPr id="11" name="Изображение 2" descr="8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255557" cy="431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0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 err="1" smtClean="0">
                <a:latin typeface="Arial" charset="0"/>
                <a:cs typeface="Arial" charset="0"/>
              </a:rPr>
              <a:t>Я.ру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" name="Изображение 1" descr="Снимок экрана 2013-10-14 в 0.37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596188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705" y="4394828"/>
            <a:ext cx="410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5 рублей пост + переход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95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kumimoji="0" lang="en-US" sz="2000" dirty="0" smtClean="0">
                <a:latin typeface="Arial" charset="0"/>
                <a:cs typeface="Arial" charset="0"/>
                <a:hlinkClick r:id="rId3"/>
              </a:rPr>
              <a:t>http://zakladki.yandex.ru/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3504" y="5723497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Типы Закладок 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>
                <a:hlinkClick r:id="rId6"/>
              </a:rPr>
              <a:t>Яндекс Закладки</a:t>
            </a:r>
            <a:r>
              <a:rPr lang="ru-RU" dirty="0"/>
              <a:t> 4 р.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>
                <a:hlinkClick r:id="rId7"/>
              </a:rPr>
              <a:t>Сложные Закладки Яндекс</a:t>
            </a:r>
            <a:r>
              <a:rPr lang="ru-RU" dirty="0"/>
              <a:t> 5 р.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9" name="Изображение 1" descr="Снимок экрана 2013-10-14 в 0.22.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1341439"/>
            <a:ext cx="5405732" cy="43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7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/>
              <a:t>Отзыв в </a:t>
            </a:r>
            <a:r>
              <a:rPr lang="ru-RU" sz="2000" dirty="0" err="1"/>
              <a:t>Google</a:t>
            </a:r>
            <a:r>
              <a:rPr lang="ru-RU" sz="2000" dirty="0"/>
              <a:t>+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741" y="5944278"/>
            <a:ext cx="333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</a:t>
            </a:r>
            <a:r>
              <a:rPr lang="en-US" dirty="0" smtClean="0"/>
              <a:t>4 </a:t>
            </a:r>
            <a:r>
              <a:rPr lang="ru-RU" dirty="0" smtClean="0"/>
              <a:t>рубля за отзыв</a:t>
            </a:r>
            <a:endParaRPr lang="ru-RU" dirty="0"/>
          </a:p>
        </p:txBody>
      </p:sp>
      <p:pic>
        <p:nvPicPr>
          <p:cNvPr id="7" name="Изображение 6" descr="4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5" y="1666375"/>
            <a:ext cx="53244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kumimoji="0" lang="en-US" sz="2000" dirty="0" smtClean="0">
                <a:latin typeface="Arial" charset="0"/>
                <a:cs typeface="Arial" charset="0"/>
              </a:rPr>
              <a:t>Google Chrome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1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63" y="1397240"/>
            <a:ext cx="4451401" cy="4362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741" y="5944278"/>
            <a:ext cx="596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2 рубля простое , 4 рубля сложное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6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kumimoji="0" lang="ru-RU" sz="2000" dirty="0" smtClean="0">
                <a:latin typeface="Arial" charset="0"/>
                <a:cs typeface="Arial" charset="0"/>
              </a:rPr>
              <a:t>Улучшение </a:t>
            </a:r>
            <a:r>
              <a:rPr kumimoji="0" lang="ru-RU" sz="2000" dirty="0" err="1" smtClean="0">
                <a:latin typeface="Arial" charset="0"/>
                <a:cs typeface="Arial" charset="0"/>
              </a:rPr>
              <a:t>Юзабилити</a:t>
            </a:r>
            <a:r>
              <a:rPr kumimoji="0" lang="ru-RU" sz="2000" dirty="0" smtClean="0">
                <a:latin typeface="Arial" charset="0"/>
                <a:cs typeface="Arial" charset="0"/>
              </a:rPr>
              <a:t> (делаем СДЛ)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741" y="5944278"/>
            <a:ext cx="643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30 рублей простой анализ, 50 рублей АВ анализ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2144" y="1521128"/>
            <a:ext cx="7842608" cy="397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Список вопросов</a:t>
            </a:r>
            <a:endParaRPr lang="ru-RU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Достаточно ли быстро загрузился сайт?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По главной странице сайта можно чётко сказать, чему он посвящён, и определить его тематическую направленность?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Можете ли вы теперь сказать название компании?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Удобно ли навигационное меню на сайте?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Хорошо </a:t>
            </a:r>
            <a:r>
              <a:rPr lang="ru-RU" sz="1200" dirty="0"/>
              <a:t>ли читается текст на странице?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Аккуратно </a:t>
            </a:r>
            <a:r>
              <a:rPr lang="ru-RU" sz="1200" dirty="0"/>
              <a:t>ли оформлен текст на страницах (заголовки, абзацы, списки, иллюстрации)?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Видны ли на сайте технические ошибки, битые картинки или неработающий функционал?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Нет ли отвлекающих элементов (фоновая музыка, заставка, всплывающая реклама)?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Зайдите </a:t>
            </a:r>
            <a:r>
              <a:rPr lang="ru-RU" sz="1200" dirty="0"/>
              <a:t>на внутреннюю страницу сайта. Понятно ли сразу где вы теперь находитесь и как вернуться обратно</a:t>
            </a:r>
            <a:r>
              <a:rPr lang="ru-RU" sz="1200" dirty="0" smtClean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Достаточно </a:t>
            </a:r>
            <a:r>
              <a:rPr lang="ru-RU" sz="1200" dirty="0"/>
              <a:t>ли просто найти контактный телефон?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Имеются ли дополнительные способы связи (онлайн-заявка, </a:t>
            </a:r>
            <a:r>
              <a:rPr lang="en-US" sz="1200" dirty="0"/>
              <a:t>e</a:t>
            </a:r>
            <a:r>
              <a:rPr lang="ru-RU" sz="1200" dirty="0"/>
              <a:t>-</a:t>
            </a:r>
            <a:r>
              <a:rPr lang="en-US" sz="1200" dirty="0"/>
              <a:t>mail</a:t>
            </a:r>
            <a:r>
              <a:rPr lang="ru-RU" sz="1200" dirty="0"/>
              <a:t>, онлайн-консультант)?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Подчеркнуты ли ссылки?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 </a:t>
            </a:r>
            <a:r>
              <a:rPr lang="ru-RU" sz="1200" dirty="0" smtClean="0"/>
              <a:t>Нет </a:t>
            </a:r>
            <a:r>
              <a:rPr lang="ru-RU" sz="1200" dirty="0"/>
              <a:t>ли дублей информации (одинаковые куски текста, повторяющиеся пункты меню)?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Попробуйте совершить какое-либо активное действие на сайте: написать тестовый комментарий, заполнить онлайн-форму, подписаться на рассылку. Всё ли прошло успешно и гладко?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Доверяете ли вы этой компании? Сложилось ли впечатление её надежности и грамотности?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0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Цепочки </a:t>
            </a:r>
            <a:r>
              <a:rPr lang="ru-RU" sz="2000" dirty="0"/>
              <a:t>заданий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1560" y="6453336"/>
            <a:ext cx="586408" cy="360040"/>
          </a:xfrm>
        </p:spPr>
        <p:txBody>
          <a:bodyPr/>
          <a:lstStyle/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Изображение 8" descr="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0" y="1556792"/>
            <a:ext cx="6338664" cy="47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Цепочки заданий – это часть эволюции работы с поведенческими и социальными факторами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pic>
        <p:nvPicPr>
          <p:cNvPr id="6" name="Изображение 5" descr="4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507276" cy="4651416"/>
          </a:xfrm>
          <a:prstGeom prst="rect">
            <a:avLst/>
          </a:prstGeom>
        </p:spPr>
      </p:pic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1560" y="6453336"/>
            <a:ext cx="586408" cy="360040"/>
          </a:xfrm>
        </p:spPr>
        <p:txBody>
          <a:bodyPr/>
          <a:lstStyle/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Стандартные способы влияния на ТОП Яндекса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Google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1661" y="1541043"/>
            <a:ext cx="7006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Оптимизация сайта (СДЛ)</a:t>
            </a:r>
          </a:p>
          <a:p>
            <a:r>
              <a:rPr lang="ru-RU" sz="4000" dirty="0" smtClean="0"/>
              <a:t>Ссылки</a:t>
            </a:r>
          </a:p>
          <a:p>
            <a:r>
              <a:rPr lang="ru-RU" sz="4000" dirty="0" smtClean="0"/>
              <a:t>Поведенческие факторы</a:t>
            </a:r>
          </a:p>
          <a:p>
            <a:r>
              <a:rPr lang="ru-RU" sz="4000" dirty="0" smtClean="0"/>
              <a:t>Социальные факторы </a:t>
            </a:r>
            <a:endParaRPr lang="ru-RU" sz="4000" dirty="0"/>
          </a:p>
        </p:txBody>
      </p:sp>
      <p:pic>
        <p:nvPicPr>
          <p:cNvPr id="6" name="Изображение 5" descr="inde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98" y="4288528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9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Элемент </a:t>
            </a:r>
            <a:r>
              <a:rPr lang="ru-RU" sz="2000" dirty="0" smtClean="0"/>
              <a:t>цепочки (как мы соединяем 100 типов заданий)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1560" y="6453336"/>
            <a:ext cx="586408" cy="360040"/>
          </a:xfrm>
        </p:spPr>
        <p:txBody>
          <a:bodyPr/>
          <a:lstStyle/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46" y="1484785"/>
            <a:ext cx="656713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5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kumimoji="0" lang="en-US" sz="2000" dirty="0" smtClean="0">
                <a:latin typeface="Arial" charset="0"/>
                <a:cs typeface="Arial" charset="0"/>
              </a:rPr>
              <a:t>http://</a:t>
            </a:r>
            <a:r>
              <a:rPr kumimoji="0" lang="en-US" sz="2000" dirty="0" err="1" smtClean="0">
                <a:latin typeface="Arial" charset="0"/>
                <a:cs typeface="Arial" charset="0"/>
              </a:rPr>
              <a:t>otvety.google.ru</a:t>
            </a:r>
            <a:r>
              <a:rPr kumimoji="0" lang="en-US" sz="2000" dirty="0" smtClean="0">
                <a:latin typeface="Arial" charset="0"/>
                <a:cs typeface="Arial" charset="0"/>
              </a:rPr>
              <a:t>/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182" y="6261179"/>
            <a:ext cx="655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от 6 рублей в зависимости от сложности цепочки</a:t>
            </a:r>
            <a:endParaRPr lang="ru-RU" dirty="0"/>
          </a:p>
        </p:txBody>
      </p:sp>
      <p:pic>
        <p:nvPicPr>
          <p:cNvPr id="9" name="Изображение 8" descr="Снимок экрана 2013-10-24 в 23.04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6" y="1480838"/>
            <a:ext cx="5711772" cy="47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 smtClean="0">
                <a:latin typeface="Arial" charset="0"/>
                <a:cs typeface="Arial" charset="0"/>
              </a:rPr>
              <a:t>Примеры сложных цепочек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11" y="1742652"/>
            <a:ext cx="69854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5"/>
              </a:rPr>
              <a:t>https://vk.com/wall87658817_3273?reply=3298</a:t>
            </a:r>
            <a:r>
              <a:rPr lang="ru-RU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</a:p>
          <a:p>
            <a:endParaRPr lang="ru-RU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6"/>
              </a:rPr>
              <a:t>https://twitter.com/coolister/status/393356824583217152</a:t>
            </a:r>
            <a:r>
              <a:rPr lang="ru-RU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</a:p>
          <a:p>
            <a:endParaRPr lang="ru-RU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ru-RU" b="0" i="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ru-RU" dirty="0"/>
          </a:p>
        </p:txBody>
      </p:sp>
      <p:pic>
        <p:nvPicPr>
          <p:cNvPr id="10" name="Изображение 9" descr="2cf16858f9e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85" y="2885933"/>
            <a:ext cx="4360659" cy="32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5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 smtClean="0">
                <a:latin typeface="Arial" charset="0"/>
                <a:cs typeface="Arial" charset="0"/>
              </a:rPr>
              <a:t>Примеры сложных цепочек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 descr="Снимок экрана 2013-10-24 в 23.24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3" y="1529170"/>
            <a:ext cx="7250229" cy="34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Всем спасибо 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470" y="1441670"/>
            <a:ext cx="2294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Блог : </a:t>
            </a:r>
            <a:r>
              <a:rPr lang="en-US" dirty="0" err="1" smtClean="0"/>
              <a:t>Seonly.ru</a:t>
            </a:r>
            <a:endParaRPr lang="ru-RU" dirty="0" smtClean="0"/>
          </a:p>
          <a:p>
            <a:r>
              <a:rPr lang="en-US" dirty="0" smtClean="0"/>
              <a:t>Skype: </a:t>
            </a:r>
            <a:r>
              <a:rPr lang="en-US" dirty="0" err="1" smtClean="0"/>
              <a:t>romanmorozov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39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Влияние нестандартных методов </a:t>
            </a:r>
            <a:r>
              <a:rPr lang="ru-RU" sz="2000" dirty="0" smtClean="0"/>
              <a:t>на ТОП </a:t>
            </a:r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Яндексе</a:t>
            </a:r>
            <a:r>
              <a:rPr lang="ru-RU" sz="2000" dirty="0" smtClean="0"/>
              <a:t> и </a:t>
            </a:r>
            <a:r>
              <a:rPr lang="en-US" sz="2000" dirty="0" smtClean="0">
                <a:solidFill>
                  <a:schemeClr val="tx2"/>
                </a:solidFill>
              </a:rPr>
              <a:t>Google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930812"/>
              </p:ext>
            </p:extLst>
          </p:nvPr>
        </p:nvGraphicFramePr>
        <p:xfrm>
          <a:off x="506190" y="1395393"/>
          <a:ext cx="8148562" cy="463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607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 smtClean="0"/>
              <a:t>Возвраты на сайт через ввод адреса сайта</a:t>
            </a:r>
            <a:r>
              <a:rPr lang="ru-RU" sz="2000" dirty="0" smtClean="0"/>
              <a:t>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Изображение 8" descr="Снимок экрана 2013-09-26 в 1.27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771900" cy="88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655679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3 рубля за один переход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84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 smtClean="0"/>
              <a:t>Поведенческие факторы </a:t>
            </a:r>
            <a:r>
              <a:rPr lang="ru-RU" sz="2000" dirty="0" err="1" smtClean="0"/>
              <a:t>Rambler</a:t>
            </a:r>
            <a:r>
              <a:rPr lang="ru-RU" sz="2000" dirty="0" smtClean="0"/>
              <a:t> и </a:t>
            </a:r>
            <a:r>
              <a:rPr lang="ru-RU" sz="2000" dirty="0" err="1" smtClean="0"/>
              <a:t>Mail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723497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3 рубля за один переход</a:t>
            </a:r>
            <a:endParaRPr lang="ru-RU" dirty="0"/>
          </a:p>
        </p:txBody>
      </p:sp>
      <p:pic>
        <p:nvPicPr>
          <p:cNvPr id="10" name="Изображение 9" descr="5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70" y="1412776"/>
            <a:ext cx="6004847" cy="43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 smtClean="0"/>
              <a:t>Трафик с социальных сетей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723497"/>
            <a:ext cx="8718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Цена вопроса : 4 рубля за один переход + пост (</a:t>
            </a:r>
            <a:r>
              <a:rPr lang="en-US" sz="1600" dirty="0" err="1" smtClean="0"/>
              <a:t>vk</a:t>
            </a:r>
            <a:r>
              <a:rPr lang="en-US" sz="1600" dirty="0" smtClean="0"/>
              <a:t>,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, twitter, </a:t>
            </a:r>
            <a:r>
              <a:rPr lang="ru-RU" sz="1600" dirty="0" err="1" smtClean="0"/>
              <a:t>Я.ру</a:t>
            </a:r>
            <a:r>
              <a:rPr lang="ru-RU" sz="1600" dirty="0" smtClean="0"/>
              <a:t>, </a:t>
            </a:r>
            <a:r>
              <a:rPr lang="en-US" sz="1600" dirty="0" err="1" smtClean="0"/>
              <a:t>Youtube</a:t>
            </a:r>
            <a:r>
              <a:rPr lang="ru-RU" sz="1600" dirty="0" smtClean="0"/>
              <a:t>, </a:t>
            </a:r>
            <a:r>
              <a:rPr lang="en-US" sz="1600" dirty="0"/>
              <a:t>Google</a:t>
            </a:r>
            <a:r>
              <a:rPr lang="en-US" sz="1600" dirty="0" smtClean="0"/>
              <a:t>+ </a:t>
            </a:r>
            <a:r>
              <a:rPr lang="ru-RU" sz="1600" dirty="0" smtClean="0"/>
              <a:t>и </a:t>
            </a:r>
            <a:r>
              <a:rPr lang="ru-RU" sz="1600" dirty="0" err="1" smtClean="0"/>
              <a:t>тд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0" name="Изображение 9" descr="5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70" y="1412776"/>
            <a:ext cx="6004847" cy="4301466"/>
          </a:xfrm>
          <a:prstGeom prst="rect">
            <a:avLst/>
          </a:prstGeom>
        </p:spPr>
      </p:pic>
      <p:pic>
        <p:nvPicPr>
          <p:cNvPr id="9" name="Изображение 8" descr="3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44" y="1412776"/>
            <a:ext cx="5886635" cy="41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7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lang="ru-RU" sz="2000" dirty="0" smtClean="0"/>
              <a:t>Усиление ссылок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723497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Цена вопроса : 3 рубля за один переход</a:t>
            </a:r>
            <a:endParaRPr lang="ru-RU" dirty="0"/>
          </a:p>
        </p:txBody>
      </p:sp>
      <p:pic>
        <p:nvPicPr>
          <p:cNvPr id="9" name="Изображение 8" descr="2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9" y="1528254"/>
            <a:ext cx="4112601" cy="41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: </a:t>
            </a:r>
            <a:r>
              <a:rPr lang="ru-RU" sz="2000" dirty="0" smtClean="0"/>
              <a:t>Яндекс браузер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Изображение 8" descr="ZlGiikOiFX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0616"/>
            <a:ext cx="8115200" cy="45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7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: </a:t>
            </a:r>
            <a:r>
              <a:rPr lang="ru-RU" sz="2000" dirty="0" smtClean="0"/>
              <a:t>Яндекс браузер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99163" y="6445845"/>
            <a:ext cx="398805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1" name="Изображение 1" descr="Снимок экрана 2013-10-03 в 23.00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99" y="1644817"/>
            <a:ext cx="652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1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365</Words>
  <Application>Microsoft Macintosh PowerPoint</Application>
  <PresentationFormat>Экран (4:3)</PresentationFormat>
  <Paragraphs>97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Нестандартные методы влияния на ТОПы Яндекса и Google</vt:lpstr>
      <vt:lpstr>Стандартные способы влияния на ТОП Яндекса и Google</vt:lpstr>
      <vt:lpstr>Влияние нестандартных методов на ТОП в Яндексе и Google </vt:lpstr>
      <vt:lpstr>Яндекс и Google: Возвраты на сайт через ввод адреса сайта  </vt:lpstr>
      <vt:lpstr>Яндекс и Google: Поведенческие факторы Rambler и Mail</vt:lpstr>
      <vt:lpstr>Яндекс и Google: Трафик с социальных сетей</vt:lpstr>
      <vt:lpstr>Яндекс и Google: Усиление ссылок</vt:lpstr>
      <vt:lpstr>Яндекс : Яндекс браузер</vt:lpstr>
      <vt:lpstr>Яндекс : Яндекс браузер</vt:lpstr>
      <vt:lpstr>Яндекс : Яндекс браузер</vt:lpstr>
      <vt:lpstr>Google: Связывание запросов</vt:lpstr>
      <vt:lpstr>Яндекс: Отзывы Яндекс Карты</vt:lpstr>
      <vt:lpstr>Яндекс и Google: Я.ру</vt:lpstr>
      <vt:lpstr>Яндекс и Google: http://zakladki.yandex.ru/</vt:lpstr>
      <vt:lpstr>Google: Отзыв в Google+</vt:lpstr>
      <vt:lpstr>Google: Google Chrome </vt:lpstr>
      <vt:lpstr>Яндекс и Google: Улучшение Юзабилити (делаем СДЛ)</vt:lpstr>
      <vt:lpstr>Цепочки заданий</vt:lpstr>
      <vt:lpstr>Цепочки заданий – это часть эволюции работы с поведенческими и социальными факторами</vt:lpstr>
      <vt:lpstr>Элемент цепочки (как мы соединяем 100 типов заданий)</vt:lpstr>
      <vt:lpstr>Google: http://otvety.google.ru/</vt:lpstr>
      <vt:lpstr>Яндекс и Google: Примеры сложных цепочек </vt:lpstr>
      <vt:lpstr>Яндекс и Google: Примеры сложных цепочек </vt:lpstr>
      <vt:lpstr>Всем спасибо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Нестандартные методы влияния на ТОПы Яндекса и Google</dc:title>
  <dc:creator>Роман</dc:creator>
  <cp:lastModifiedBy>Роман</cp:lastModifiedBy>
  <cp:revision>11</cp:revision>
  <dcterms:created xsi:type="dcterms:W3CDTF">2013-10-24T17:12:23Z</dcterms:created>
  <dcterms:modified xsi:type="dcterms:W3CDTF">2013-10-24T19:48:32Z</dcterms:modified>
</cp:coreProperties>
</file>