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59" r:id="rId4"/>
    <p:sldId id="271" r:id="rId5"/>
    <p:sldId id="258" r:id="rId6"/>
    <p:sldId id="268" r:id="rId7"/>
    <p:sldId id="286" r:id="rId8"/>
    <p:sldId id="277" r:id="rId9"/>
    <p:sldId id="278" r:id="rId10"/>
    <p:sldId id="261" r:id="rId11"/>
    <p:sldId id="290" r:id="rId12"/>
    <p:sldId id="287" r:id="rId13"/>
    <p:sldId id="269" r:id="rId14"/>
    <p:sldId id="270" r:id="rId15"/>
    <p:sldId id="26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640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Roman:Documents:&#1054;&#1090;&#1095;&#1077;&#1090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Roman:Documents:&#1054;&#1090;&#1095;&#1077;&#1090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Roman:Documents:&#1054;&#1090;&#1095;&#1077;&#1090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Roman:Documents:&#1054;&#1090;&#1095;&#1077;&#1090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Roman:Documents:&#1054;&#1090;&#1095;&#1077;&#1090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Roman:Documents:&#1054;&#1090;&#1095;&#1077;&#109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cat>
            <c:strRef>
              <c:f>'пластиковые окна'!$C$42:$C$44</c:f>
              <c:strCache>
                <c:ptCount val="3"/>
                <c:pt idx="0">
                  <c:v>Яндекс 52,35 %</c:v>
                </c:pt>
                <c:pt idx="1">
                  <c:v>Google 32,46 %</c:v>
                </c:pt>
                <c:pt idx="2">
                  <c:v>Усиление ссылок 15,19 %</c:v>
                </c:pt>
              </c:strCache>
            </c:strRef>
          </c:cat>
          <c:val>
            <c:numRef>
              <c:f>'пластиковые окна'!$D$42:$D$44</c:f>
              <c:numCache>
                <c:formatCode>0.00</c:formatCode>
                <c:ptCount val="3"/>
                <c:pt idx="0">
                  <c:v>52.35</c:v>
                </c:pt>
                <c:pt idx="1">
                  <c:v>32.46</c:v>
                </c:pt>
                <c:pt idx="2">
                  <c:v>15.19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cat>
            <c:strRef>
              <c:f>'пластиковые окна'!$C$47:$C$48</c:f>
              <c:strCache>
                <c:ptCount val="2"/>
                <c:pt idx="0">
                  <c:v>Ручной режим 34,12 %</c:v>
                </c:pt>
                <c:pt idx="1">
                  <c:v>Автоматический режим 65,88 %</c:v>
                </c:pt>
              </c:strCache>
            </c:strRef>
          </c:cat>
          <c:val>
            <c:numRef>
              <c:f>'пластиковые окна'!$D$47:$D$48</c:f>
              <c:numCache>
                <c:formatCode>General</c:formatCode>
                <c:ptCount val="2"/>
                <c:pt idx="0">
                  <c:v>34.12</c:v>
                </c:pt>
                <c:pt idx="1">
                  <c:v>65.88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cat>
            <c:strRef>
              <c:f>'пластиковые окна'!$C$50:$C$51</c:f>
              <c:strCache>
                <c:ptCount val="2"/>
                <c:pt idx="0">
                  <c:v>Геозависимые (рост 8,4)</c:v>
                </c:pt>
                <c:pt idx="1">
                  <c:v>Геонезависимые (рост  9,2)</c:v>
                </c:pt>
              </c:strCache>
            </c:strRef>
          </c:cat>
          <c:val>
            <c:numRef>
              <c:f>'пластиковые окна'!$D$50:$D$51</c:f>
              <c:numCache>
                <c:formatCode>General</c:formatCode>
                <c:ptCount val="2"/>
                <c:pt idx="0">
                  <c:v>8.4</c:v>
                </c:pt>
                <c:pt idx="1">
                  <c:v>9.2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cat>
            <c:strRef>
              <c:f>'пластиковые окна'!$E$50:$E$52</c:f>
              <c:strCache>
                <c:ptCount val="3"/>
                <c:pt idx="0">
                  <c:v>Москва 68 %</c:v>
                </c:pt>
                <c:pt idx="1">
                  <c:v>Санкт-Петербург 16 %</c:v>
                </c:pt>
                <c:pt idx="2">
                  <c:v>Остальные 16 %</c:v>
                </c:pt>
              </c:strCache>
            </c:strRef>
          </c:cat>
          <c:val>
            <c:numRef>
              <c:f>'пластиковые окна'!$F$50:$F$52</c:f>
              <c:numCache>
                <c:formatCode>General</c:formatCode>
                <c:ptCount val="3"/>
                <c:pt idx="0">
                  <c:v>68.05</c:v>
                </c:pt>
                <c:pt idx="1">
                  <c:v>16.5</c:v>
                </c:pt>
                <c:pt idx="2">
                  <c:v>15.45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cat>
            <c:strRef>
              <c:f>'пластиковые окна'!$E$54:$E$55</c:f>
              <c:strCache>
                <c:ptCount val="2"/>
                <c:pt idx="0">
                  <c:v>Стандартные запросы 93,69 %</c:v>
                </c:pt>
                <c:pt idx="1">
                  <c:v>Доменные запросы 6,30 %</c:v>
                </c:pt>
              </c:strCache>
            </c:strRef>
          </c:cat>
          <c:val>
            <c:numRef>
              <c:f>'пластиковые окна'!$F$54:$F$55</c:f>
              <c:numCache>
                <c:formatCode>General</c:formatCode>
                <c:ptCount val="2"/>
                <c:pt idx="0">
                  <c:v>93.69302935</c:v>
                </c:pt>
                <c:pt idx="1">
                  <c:v>6.306970646999997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v>"site.ru" wordstat</c:v>
          </c:tx>
          <c:marker>
            <c:symbol val="none"/>
          </c:marker>
          <c:cat>
            <c:strRef>
              <c:f>'раскрутка сайта'!$A$26:$A$35</c:f>
              <c:strCache>
                <c:ptCount val="10"/>
                <c:pt idx="0">
                  <c:v>bdbd.ru</c:v>
                </c:pt>
                <c:pt idx="1">
                  <c:v>promo.ingate.ru</c:v>
                </c:pt>
                <c:pt idx="2">
                  <c:v>PerfectSEO.ru</c:v>
                </c:pt>
                <c:pt idx="3">
                  <c:v>Optimism.ru</c:v>
                </c:pt>
                <c:pt idx="4">
                  <c:v>demis-promo.ru</c:v>
                </c:pt>
                <c:pt idx="5">
                  <c:v>intelsib.ru</c:v>
                </c:pt>
                <c:pt idx="6">
                  <c:v>netpeak.ua</c:v>
                </c:pt>
                <c:pt idx="7">
                  <c:v>UnMedia.ru</c:v>
                </c:pt>
                <c:pt idx="8">
                  <c:v>peon.ru</c:v>
                </c:pt>
                <c:pt idx="9">
                  <c:v>MegaSeo.ru</c:v>
                </c:pt>
              </c:strCache>
            </c:strRef>
          </c:cat>
          <c:val>
            <c:numRef>
              <c:f>'раскрутка сайта'!$B$26:$B$35</c:f>
              <c:numCache>
                <c:formatCode>0</c:formatCode>
                <c:ptCount val="10"/>
                <c:pt idx="0">
                  <c:v>128.0</c:v>
                </c:pt>
                <c:pt idx="1">
                  <c:v>66.0</c:v>
                </c:pt>
                <c:pt idx="2">
                  <c:v>13.0</c:v>
                </c:pt>
                <c:pt idx="3">
                  <c:v>67.0</c:v>
                </c:pt>
                <c:pt idx="4">
                  <c:v>17.0</c:v>
                </c:pt>
                <c:pt idx="5">
                  <c:v>57.0</c:v>
                </c:pt>
                <c:pt idx="6">
                  <c:v>40.0</c:v>
                </c:pt>
                <c:pt idx="7">
                  <c:v>9.0</c:v>
                </c:pt>
                <c:pt idx="8">
                  <c:v>16.0</c:v>
                </c:pt>
                <c:pt idx="9">
                  <c:v>13.0</c:v>
                </c:pt>
              </c:numCache>
            </c:numRef>
          </c:val>
          <c:smooth val="0"/>
        </c:ser>
        <c:ser>
          <c:idx val="1"/>
          <c:order val="1"/>
          <c:tx>
            <c:v>MI эф. показы</c:v>
          </c:tx>
          <c:marker>
            <c:symbol val="none"/>
          </c:marker>
          <c:cat>
            <c:strRef>
              <c:f>'раскрутка сайта'!$A$26:$A$35</c:f>
              <c:strCache>
                <c:ptCount val="10"/>
                <c:pt idx="0">
                  <c:v>bdbd.ru</c:v>
                </c:pt>
                <c:pt idx="1">
                  <c:v>promo.ingate.ru</c:v>
                </c:pt>
                <c:pt idx="2">
                  <c:v>PerfectSEO.ru</c:v>
                </c:pt>
                <c:pt idx="3">
                  <c:v>Optimism.ru</c:v>
                </c:pt>
                <c:pt idx="4">
                  <c:v>demis-promo.ru</c:v>
                </c:pt>
                <c:pt idx="5">
                  <c:v>intelsib.ru</c:v>
                </c:pt>
                <c:pt idx="6">
                  <c:v>netpeak.ua</c:v>
                </c:pt>
                <c:pt idx="7">
                  <c:v>UnMedia.ru</c:v>
                </c:pt>
                <c:pt idx="8">
                  <c:v>peon.ru</c:v>
                </c:pt>
                <c:pt idx="9">
                  <c:v>MegaSeo.ru</c:v>
                </c:pt>
              </c:strCache>
            </c:strRef>
          </c:cat>
          <c:val>
            <c:numRef>
              <c:f>'раскрутка сайта'!$C$26:$C$35</c:f>
              <c:numCache>
                <c:formatCode>General</c:formatCode>
                <c:ptCount val="10"/>
                <c:pt idx="0">
                  <c:v>146.2775</c:v>
                </c:pt>
                <c:pt idx="1">
                  <c:v>165.1725</c:v>
                </c:pt>
                <c:pt idx="2">
                  <c:v>37.3</c:v>
                </c:pt>
                <c:pt idx="3">
                  <c:v>105.06</c:v>
                </c:pt>
                <c:pt idx="4">
                  <c:v>23.1775</c:v>
                </c:pt>
                <c:pt idx="5">
                  <c:v>91.5875</c:v>
                </c:pt>
                <c:pt idx="6">
                  <c:v>18.195</c:v>
                </c:pt>
                <c:pt idx="7">
                  <c:v>15.635</c:v>
                </c:pt>
                <c:pt idx="8">
                  <c:v>19.0275</c:v>
                </c:pt>
                <c:pt idx="9">
                  <c:v>22.7825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44911208"/>
        <c:axId val="-2144908232"/>
      </c:lineChart>
      <c:catAx>
        <c:axId val="-2144911208"/>
        <c:scaling>
          <c:orientation val="minMax"/>
        </c:scaling>
        <c:delete val="0"/>
        <c:axPos val="b"/>
        <c:majorTickMark val="out"/>
        <c:minorTickMark val="none"/>
        <c:tickLblPos val="nextTo"/>
        <c:crossAx val="-2144908232"/>
        <c:crosses val="autoZero"/>
        <c:auto val="1"/>
        <c:lblAlgn val="ctr"/>
        <c:lblOffset val="100"/>
        <c:noMultiLvlLbl val="0"/>
      </c:catAx>
      <c:valAx>
        <c:axId val="-2144908232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-21449112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90E7E-7F30-4ECC-AF82-3D0E06E72CAA}" type="datetimeFigureOut">
              <a:rPr lang="ru-RU" smtClean="0"/>
              <a:t>06.08.13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646D9-11DF-4203-8C03-E631F52B09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5890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90E7E-7F30-4ECC-AF82-3D0E06E72CAA}" type="datetimeFigureOut">
              <a:rPr lang="ru-RU" smtClean="0"/>
              <a:t>06.08.13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646D9-11DF-4203-8C03-E631F52B09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590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90E7E-7F30-4ECC-AF82-3D0E06E72CAA}" type="datetimeFigureOut">
              <a:rPr lang="ru-RU" smtClean="0"/>
              <a:t>06.08.13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646D9-11DF-4203-8C03-E631F52B09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8688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90E7E-7F30-4ECC-AF82-3D0E06E72CAA}" type="datetimeFigureOut">
              <a:rPr lang="ru-RU" smtClean="0"/>
              <a:t>06.08.13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646D9-11DF-4203-8C03-E631F52B09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5494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90E7E-7F30-4ECC-AF82-3D0E06E72CAA}" type="datetimeFigureOut">
              <a:rPr lang="ru-RU" smtClean="0"/>
              <a:t>06.08.13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646D9-11DF-4203-8C03-E631F52B09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172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90E7E-7F30-4ECC-AF82-3D0E06E72CAA}" type="datetimeFigureOut">
              <a:rPr lang="ru-RU" smtClean="0"/>
              <a:t>06.08.13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646D9-11DF-4203-8C03-E631F52B09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2843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90E7E-7F30-4ECC-AF82-3D0E06E72CAA}" type="datetimeFigureOut">
              <a:rPr lang="ru-RU" smtClean="0"/>
              <a:t>06.08.13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646D9-11DF-4203-8C03-E631F52B09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9018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90E7E-7F30-4ECC-AF82-3D0E06E72CAA}" type="datetimeFigureOut">
              <a:rPr lang="ru-RU" smtClean="0"/>
              <a:t>06.08.13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646D9-11DF-4203-8C03-E631F52B09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7417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90E7E-7F30-4ECC-AF82-3D0E06E72CAA}" type="datetimeFigureOut">
              <a:rPr lang="ru-RU" smtClean="0"/>
              <a:t>06.08.13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646D9-11DF-4203-8C03-E631F52B09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658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90E7E-7F30-4ECC-AF82-3D0E06E72CAA}" type="datetimeFigureOut">
              <a:rPr lang="ru-RU" smtClean="0"/>
              <a:t>06.08.13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646D9-11DF-4203-8C03-E631F52B09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613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90E7E-7F30-4ECC-AF82-3D0E06E72CAA}" type="datetimeFigureOut">
              <a:rPr lang="ru-RU" smtClean="0"/>
              <a:t>06.08.13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646D9-11DF-4203-8C03-E631F52B09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230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C90E7E-7F30-4ECC-AF82-3D0E06E72CAA}" type="datetimeFigureOut">
              <a:rPr lang="ru-RU" smtClean="0"/>
              <a:t>06.08.13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646D9-11DF-4203-8C03-E631F52B09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487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4.jpg"/><Relationship Id="rId5" Type="http://schemas.openxmlformats.org/officeDocument/2006/relationships/image" Target="../media/image6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4.jp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4.jp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4.jpg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4.jpg"/><Relationship Id="rId5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4.jpg"/><Relationship Id="rId5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4.jpg"/><Relationship Id="rId5" Type="http://schemas.openxmlformats.org/officeDocument/2006/relationships/chart" Target="../charts/chart2.xm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4.jpg"/><Relationship Id="rId5" Type="http://schemas.openxmlformats.org/officeDocument/2006/relationships/chart" Target="../charts/chart3.xm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4.jpg"/><Relationship Id="rId5" Type="http://schemas.openxmlformats.org/officeDocument/2006/relationships/chart" Target="../charts/chart4.xm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4.jpg"/><Relationship Id="rId5" Type="http://schemas.openxmlformats.org/officeDocument/2006/relationships/chart" Target="../charts/chart5.xm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4.jpg"/><Relationship Id="rId5" Type="http://schemas.openxmlformats.org/officeDocument/2006/relationships/chart" Target="../charts/chart6.xm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3548" y="533378"/>
            <a:ext cx="6488732" cy="1311446"/>
          </a:xfrm>
        </p:spPr>
        <p:txBody>
          <a:bodyPr>
            <a:normAutofit/>
          </a:bodyPr>
          <a:lstStyle/>
          <a:p>
            <a:pPr algn="l"/>
            <a:r>
              <a:rPr lang="ru-RU" sz="2800" i="1" dirty="0"/>
              <a:t>Подробный обзор поведенческих накруток</a:t>
            </a:r>
            <a:endParaRPr lang="ru-RU" sz="3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540" y="6419850"/>
            <a:ext cx="800100" cy="4381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3548" y="6500425"/>
            <a:ext cx="6364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1 </a:t>
            </a:r>
            <a:r>
              <a:rPr lang="ru-RU" sz="1200" dirty="0" smtClean="0">
                <a:solidFill>
                  <a:schemeClr val="bg1"/>
                </a:solidFill>
              </a:rPr>
              <a:t>из </a:t>
            </a:r>
            <a:r>
              <a:rPr lang="en-US" sz="1200" dirty="0" smtClean="0">
                <a:solidFill>
                  <a:schemeClr val="bg1"/>
                </a:solidFill>
              </a:rPr>
              <a:t>1</a:t>
            </a:r>
            <a:r>
              <a:rPr lang="en-US" sz="1200" dirty="0" smtClean="0">
                <a:solidFill>
                  <a:schemeClr val="bg1"/>
                </a:solidFill>
              </a:rPr>
              <a:t>5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1700808"/>
            <a:ext cx="17283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Автор проекта userator.ru </a:t>
            </a:r>
          </a:p>
          <a:p>
            <a:r>
              <a:rPr lang="ru-RU" sz="10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Морозов Роман </a:t>
            </a:r>
            <a:endParaRPr lang="ru-RU" sz="1000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2100918"/>
            <a:ext cx="4410075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300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37" y="654290"/>
            <a:ext cx="8924925" cy="74295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93415"/>
            <a:ext cx="6408712" cy="576064"/>
          </a:xfrm>
        </p:spPr>
        <p:txBody>
          <a:bodyPr>
            <a:noAutofit/>
          </a:bodyPr>
          <a:lstStyle/>
          <a:p>
            <a:pPr algn="l"/>
            <a:r>
              <a:rPr lang="ru-RU" sz="2000" dirty="0" smtClean="0">
                <a:latin typeface="Arial" pitchFamily="34" charset="0"/>
                <a:cs typeface="Arial" pitchFamily="34" charset="0"/>
              </a:rPr>
              <a:t>Популярные ошибки накрутки 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поведенческих факторов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470" y="6419850"/>
            <a:ext cx="800100" cy="4381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1560" y="6500425"/>
            <a:ext cx="7144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10 </a:t>
            </a:r>
            <a:r>
              <a:rPr lang="ru-RU" sz="1200" dirty="0" smtClean="0">
                <a:solidFill>
                  <a:schemeClr val="bg1"/>
                </a:solidFill>
              </a:rPr>
              <a:t>из </a:t>
            </a:r>
            <a:r>
              <a:rPr lang="en-US" sz="1200" dirty="0" smtClean="0">
                <a:solidFill>
                  <a:schemeClr val="bg1"/>
                </a:solidFill>
              </a:rPr>
              <a:t>15</a:t>
            </a:r>
            <a:endParaRPr lang="ru-RU" sz="1200" dirty="0">
              <a:solidFill>
                <a:schemeClr val="bg1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476672"/>
            <a:ext cx="914400" cy="2095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553" y="1700808"/>
            <a:ext cx="7488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Увеличение количества переходов более чем на 70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%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от естественных переходов,</a:t>
            </a:r>
          </a:p>
          <a:p>
            <a:pPr marL="285750" indent="-285750">
              <a:buFont typeface="Arial" pitchFamily="34" charset="0"/>
              <a:buChar char="•"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Низкое качество оптимизации сайта.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308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37" y="654290"/>
            <a:ext cx="8924925" cy="74295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93415"/>
            <a:ext cx="7128792" cy="576064"/>
          </a:xfrm>
        </p:spPr>
        <p:txBody>
          <a:bodyPr>
            <a:noAutofit/>
          </a:bodyPr>
          <a:lstStyle/>
          <a:p>
            <a:pPr algn="l"/>
            <a:r>
              <a:rPr lang="ru-RU" sz="2000" dirty="0"/>
              <a:t>С</a:t>
            </a:r>
            <a:r>
              <a:rPr lang="ru-RU" sz="2000" dirty="0" smtClean="0"/>
              <a:t>имбиоз </a:t>
            </a:r>
            <a:r>
              <a:rPr lang="ru-RU" sz="2000" dirty="0"/>
              <a:t>поведенческих и социальных факторов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470" y="6419850"/>
            <a:ext cx="800100" cy="4381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1560" y="6500425"/>
            <a:ext cx="7144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11 </a:t>
            </a:r>
            <a:r>
              <a:rPr lang="ru-RU" sz="1200" dirty="0" smtClean="0">
                <a:solidFill>
                  <a:schemeClr val="bg1"/>
                </a:solidFill>
              </a:rPr>
              <a:t>из </a:t>
            </a:r>
            <a:r>
              <a:rPr lang="en-US" sz="1200" dirty="0" smtClean="0">
                <a:solidFill>
                  <a:schemeClr val="bg1"/>
                </a:solidFill>
              </a:rPr>
              <a:t>15</a:t>
            </a:r>
            <a:endParaRPr lang="ru-RU" sz="1200" dirty="0">
              <a:solidFill>
                <a:schemeClr val="bg1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476672"/>
            <a:ext cx="914400" cy="209550"/>
          </a:xfrm>
          <a:prstGeom prst="rect">
            <a:avLst/>
          </a:prstGeom>
        </p:spPr>
      </p:pic>
      <p:pic>
        <p:nvPicPr>
          <p:cNvPr id="6" name="Изображение 5" descr="000441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700808"/>
            <a:ext cx="6604000" cy="410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42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37" y="654290"/>
            <a:ext cx="8924925" cy="74295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93415"/>
            <a:ext cx="7128792" cy="576064"/>
          </a:xfrm>
        </p:spPr>
        <p:txBody>
          <a:bodyPr>
            <a:noAutofit/>
          </a:bodyPr>
          <a:lstStyle/>
          <a:p>
            <a:pPr algn="l"/>
            <a:r>
              <a:rPr lang="ru-RU" sz="2000" dirty="0" smtClean="0">
                <a:latin typeface="Arial" pitchFamily="34" charset="0"/>
                <a:cs typeface="Arial" pitchFamily="34" charset="0"/>
              </a:rPr>
              <a:t>Методы усиления естественных поведенческих факторов за счет социальных факторов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470" y="6419850"/>
            <a:ext cx="800100" cy="4381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1560" y="6500425"/>
            <a:ext cx="7144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12 </a:t>
            </a:r>
            <a:r>
              <a:rPr lang="ru-RU" sz="1200" dirty="0" smtClean="0">
                <a:solidFill>
                  <a:schemeClr val="bg1"/>
                </a:solidFill>
              </a:rPr>
              <a:t>из </a:t>
            </a:r>
            <a:r>
              <a:rPr lang="en-US" sz="1200" dirty="0" smtClean="0">
                <a:solidFill>
                  <a:schemeClr val="bg1"/>
                </a:solidFill>
              </a:rPr>
              <a:t>15</a:t>
            </a:r>
            <a:endParaRPr lang="ru-RU" sz="1200" dirty="0">
              <a:solidFill>
                <a:schemeClr val="bg1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476672"/>
            <a:ext cx="914400" cy="2095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39553" y="1700808"/>
            <a:ext cx="7488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Долой ссылки,</a:t>
            </a:r>
          </a:p>
          <a:p>
            <a:pPr marL="285750" indent="-285750">
              <a:buFont typeface="Arial" pitchFamily="34" charset="0"/>
              <a:buChar char="•"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Работа с поисковыми запросами 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 социальных сетях.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Изображение 6" descr="Снимок экрана 2013-02-14 в 11.27.55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628800"/>
            <a:ext cx="3888432" cy="407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064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37" y="654290"/>
            <a:ext cx="8924925" cy="74295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93415"/>
            <a:ext cx="5832648" cy="576064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dirty="0" smtClean="0">
                <a:latin typeface="Arial" pitchFamily="34" charset="0"/>
                <a:cs typeface="Arial" pitchFamily="34" charset="0"/>
              </a:rPr>
              <a:t>Привлечение трафика из соц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 сетей</a:t>
            </a:r>
            <a:endParaRPr lang="ru-RU" sz="3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470" y="6419850"/>
            <a:ext cx="800100" cy="4381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1560" y="6500425"/>
            <a:ext cx="7144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13 </a:t>
            </a:r>
            <a:r>
              <a:rPr lang="ru-RU" sz="1200" dirty="0" smtClean="0">
                <a:solidFill>
                  <a:schemeClr val="bg1"/>
                </a:solidFill>
              </a:rPr>
              <a:t>из </a:t>
            </a:r>
            <a:r>
              <a:rPr lang="en-US" sz="1200" dirty="0" smtClean="0">
                <a:solidFill>
                  <a:schemeClr val="bg1"/>
                </a:solidFill>
              </a:rPr>
              <a:t>15</a:t>
            </a:r>
            <a:endParaRPr lang="ru-RU" sz="1200" dirty="0">
              <a:solidFill>
                <a:schemeClr val="bg1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476672"/>
            <a:ext cx="914400" cy="209550"/>
          </a:xfrm>
          <a:prstGeom prst="rect">
            <a:avLst/>
          </a:prstGeom>
        </p:spPr>
      </p:pic>
      <p:pic>
        <p:nvPicPr>
          <p:cNvPr id="6" name="Изображение 5" descr="Снимок экрана 2013-08-06 в 22.31.23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484784"/>
            <a:ext cx="7722518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116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37" y="654290"/>
            <a:ext cx="8924925" cy="74295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93415"/>
            <a:ext cx="5688632" cy="576064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latin typeface="Arial" pitchFamily="34" charset="0"/>
                <a:cs typeface="Arial" pitchFamily="34" charset="0"/>
              </a:rPr>
              <a:t>Усиление ссылок</a:t>
            </a:r>
            <a:endParaRPr lang="ru-RU" sz="3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470" y="6419850"/>
            <a:ext cx="800100" cy="4381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1560" y="6500425"/>
            <a:ext cx="7144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14 </a:t>
            </a:r>
            <a:r>
              <a:rPr lang="ru-RU" sz="1200" dirty="0" smtClean="0">
                <a:solidFill>
                  <a:schemeClr val="bg1"/>
                </a:solidFill>
              </a:rPr>
              <a:t>из </a:t>
            </a:r>
            <a:r>
              <a:rPr lang="en-US" sz="1200" dirty="0" smtClean="0">
                <a:solidFill>
                  <a:schemeClr val="bg1"/>
                </a:solidFill>
              </a:rPr>
              <a:t>15</a:t>
            </a:r>
            <a:endParaRPr lang="ru-RU" sz="1200" dirty="0">
              <a:solidFill>
                <a:schemeClr val="bg1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476672"/>
            <a:ext cx="914400" cy="209550"/>
          </a:xfrm>
          <a:prstGeom prst="rect">
            <a:avLst/>
          </a:prstGeom>
        </p:spPr>
      </p:pic>
      <p:pic>
        <p:nvPicPr>
          <p:cNvPr id="10" name="Изображение 2" descr="Снимок экрана 2013-05-28 в 3.11.43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773238"/>
            <a:ext cx="7596187" cy="392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7863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37" y="654290"/>
            <a:ext cx="8924925" cy="74295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93415"/>
            <a:ext cx="6552728" cy="576064"/>
          </a:xfrm>
        </p:spPr>
        <p:txBody>
          <a:bodyPr>
            <a:noAutofit/>
          </a:bodyPr>
          <a:lstStyle/>
          <a:p>
            <a:pPr algn="l"/>
            <a:r>
              <a:rPr lang="ru-RU" sz="1800" dirty="0" smtClean="0">
                <a:latin typeface="Arial" pitchFamily="34" charset="0"/>
                <a:cs typeface="Arial" pitchFamily="34" charset="0"/>
              </a:rPr>
              <a:t>Ваши вопросы?</a:t>
            </a:r>
            <a:br>
              <a:rPr lang="ru-RU" sz="1800" dirty="0" smtClean="0"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latin typeface="Arial" pitchFamily="34" charset="0"/>
                <a:cs typeface="Arial" pitchFamily="34" charset="0"/>
              </a:rPr>
              <a:t>Версия презентации будет выложена на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http://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seonly.ru</a:t>
            </a: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470" y="6419850"/>
            <a:ext cx="800100" cy="4381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2287" y="6500425"/>
            <a:ext cx="7144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1</a:t>
            </a:r>
            <a:r>
              <a:rPr lang="en-US" sz="1200" dirty="0" smtClean="0">
                <a:solidFill>
                  <a:schemeClr val="bg1"/>
                </a:solidFill>
              </a:rPr>
              <a:t>5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smtClean="0">
                <a:solidFill>
                  <a:schemeClr val="bg1"/>
                </a:solidFill>
              </a:rPr>
              <a:t>из </a:t>
            </a:r>
            <a:r>
              <a:rPr lang="en-US" sz="1200" dirty="0">
                <a:solidFill>
                  <a:schemeClr val="bg1"/>
                </a:solidFill>
              </a:rPr>
              <a:t>1</a:t>
            </a:r>
            <a:r>
              <a:rPr lang="en-US" sz="1200" dirty="0" smtClean="0">
                <a:solidFill>
                  <a:schemeClr val="bg1"/>
                </a:solidFill>
              </a:rPr>
              <a:t>5</a:t>
            </a:r>
            <a:endParaRPr lang="ru-RU" sz="1200" dirty="0">
              <a:solidFill>
                <a:schemeClr val="bg1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476672"/>
            <a:ext cx="914400" cy="2095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91680" y="2780928"/>
            <a:ext cx="596188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0" dirty="0" smtClean="0">
                <a:latin typeface="Arial" pitchFamily="34" charset="0"/>
                <a:cs typeface="Arial" pitchFamily="34" charset="0"/>
              </a:rPr>
              <a:t>вопросы?</a:t>
            </a:r>
            <a:endParaRPr lang="ru-RU" sz="10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481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37" y="654290"/>
            <a:ext cx="8924925" cy="74295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93415"/>
            <a:ext cx="6984776" cy="576064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>
                <a:latin typeface="Arial" pitchFamily="34" charset="0"/>
                <a:cs typeface="Arial" pitchFamily="34" charset="0"/>
              </a:rPr>
              <a:t>Белые и черные методы 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>получения успеха 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470" y="6419850"/>
            <a:ext cx="800100" cy="4381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1560" y="6500425"/>
            <a:ext cx="6364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2 </a:t>
            </a:r>
            <a:r>
              <a:rPr lang="ru-RU" sz="1200" dirty="0" smtClean="0">
                <a:solidFill>
                  <a:schemeClr val="bg1"/>
                </a:solidFill>
              </a:rPr>
              <a:t>из </a:t>
            </a:r>
            <a:r>
              <a:rPr lang="en-US" sz="1200" dirty="0" smtClean="0">
                <a:solidFill>
                  <a:schemeClr val="bg1"/>
                </a:solidFill>
              </a:rPr>
              <a:t>15</a:t>
            </a:r>
            <a:endParaRPr lang="ru-RU" sz="1200" dirty="0">
              <a:solidFill>
                <a:schemeClr val="bg1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476672"/>
            <a:ext cx="914400" cy="209550"/>
          </a:xfrm>
          <a:prstGeom prst="rect">
            <a:avLst/>
          </a:prstGeom>
        </p:spPr>
      </p:pic>
      <p:pic>
        <p:nvPicPr>
          <p:cNvPr id="7" name="Изображение 6" descr="7e928ff3-421b-4624-8e23-08b6a91a91d5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772816"/>
            <a:ext cx="4412346" cy="4149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385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37" y="654290"/>
            <a:ext cx="8924925" cy="74295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93415"/>
            <a:ext cx="6408712" cy="576064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>
                <a:latin typeface="Arial" pitchFamily="34" charset="0"/>
                <a:cs typeface="Arial" pitchFamily="34" charset="0"/>
              </a:rPr>
              <a:t>Общая статистика по накрутке поведенческих факторов 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470" y="6419850"/>
            <a:ext cx="800100" cy="4381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1560" y="6500425"/>
            <a:ext cx="6364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>
                <a:solidFill>
                  <a:schemeClr val="bg1"/>
                </a:solidFill>
              </a:rPr>
              <a:t>3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smtClean="0">
                <a:solidFill>
                  <a:schemeClr val="bg1"/>
                </a:solidFill>
              </a:rPr>
              <a:t>из </a:t>
            </a:r>
            <a:r>
              <a:rPr lang="en-US" sz="1200" dirty="0" smtClean="0">
                <a:solidFill>
                  <a:schemeClr val="bg1"/>
                </a:solidFill>
              </a:rPr>
              <a:t>15</a:t>
            </a:r>
            <a:endParaRPr lang="ru-RU" sz="1200" dirty="0">
              <a:solidFill>
                <a:schemeClr val="bg1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476672"/>
            <a:ext cx="914400" cy="209550"/>
          </a:xfrm>
          <a:prstGeom prst="rect">
            <a:avLst/>
          </a:prstGeom>
        </p:spPr>
      </p:pic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4876610"/>
              </p:ext>
            </p:extLst>
          </p:nvPr>
        </p:nvGraphicFramePr>
        <p:xfrm>
          <a:off x="539552" y="1484784"/>
          <a:ext cx="8424936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606774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37" y="654290"/>
            <a:ext cx="8924925" cy="74295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93415"/>
            <a:ext cx="6408712" cy="576064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>
                <a:latin typeface="Arial" pitchFamily="34" charset="0"/>
                <a:cs typeface="Arial" pitchFamily="34" charset="0"/>
              </a:rPr>
              <a:t>Автоматическая и ручная накрутка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470" y="6419850"/>
            <a:ext cx="800100" cy="4381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1560" y="6500425"/>
            <a:ext cx="6364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4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smtClean="0">
                <a:solidFill>
                  <a:schemeClr val="bg1"/>
                </a:solidFill>
              </a:rPr>
              <a:t>из </a:t>
            </a:r>
            <a:r>
              <a:rPr lang="en-US" sz="1200" dirty="0" smtClean="0">
                <a:solidFill>
                  <a:schemeClr val="bg1"/>
                </a:solidFill>
              </a:rPr>
              <a:t>15</a:t>
            </a:r>
            <a:endParaRPr lang="ru-RU" sz="1200" dirty="0">
              <a:solidFill>
                <a:schemeClr val="bg1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476672"/>
            <a:ext cx="914400" cy="209550"/>
          </a:xfrm>
          <a:prstGeom prst="rect">
            <a:avLst/>
          </a:prstGeom>
        </p:spPr>
      </p:pic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9057661"/>
              </p:ext>
            </p:extLst>
          </p:nvPr>
        </p:nvGraphicFramePr>
        <p:xfrm>
          <a:off x="611560" y="1556792"/>
          <a:ext cx="806489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794371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37" y="654290"/>
            <a:ext cx="8924925" cy="74295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93415"/>
            <a:ext cx="5528151" cy="576064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dirty="0" smtClean="0">
                <a:latin typeface="Arial" pitchFamily="34" charset="0"/>
                <a:cs typeface="Arial" pitchFamily="34" charset="0"/>
              </a:rPr>
              <a:t>Смена позиций через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9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0 дней в Яндексе</a:t>
            </a:r>
            <a:endParaRPr lang="ru-RU" sz="3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470" y="6419850"/>
            <a:ext cx="800100" cy="4381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1560" y="6500425"/>
            <a:ext cx="6364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5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smtClean="0">
                <a:solidFill>
                  <a:schemeClr val="bg1"/>
                </a:solidFill>
              </a:rPr>
              <a:t>из </a:t>
            </a:r>
            <a:r>
              <a:rPr lang="en-US" sz="1200" dirty="0" smtClean="0">
                <a:solidFill>
                  <a:schemeClr val="bg1"/>
                </a:solidFill>
              </a:rPr>
              <a:t>15</a:t>
            </a:r>
            <a:endParaRPr lang="ru-RU" sz="1200" dirty="0">
              <a:solidFill>
                <a:schemeClr val="bg1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476672"/>
            <a:ext cx="914400" cy="209550"/>
          </a:xfrm>
          <a:prstGeom prst="rect">
            <a:avLst/>
          </a:prstGeom>
        </p:spPr>
      </p:pic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4897118"/>
              </p:ext>
            </p:extLst>
          </p:nvPr>
        </p:nvGraphicFramePr>
        <p:xfrm>
          <a:off x="539552" y="1628800"/>
          <a:ext cx="792088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931083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37" y="654290"/>
            <a:ext cx="8924925" cy="74295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93415"/>
            <a:ext cx="5528151" cy="576064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dirty="0" smtClean="0">
                <a:latin typeface="Arial" pitchFamily="34" charset="0"/>
                <a:cs typeface="Arial" pitchFamily="34" charset="0"/>
              </a:rPr>
              <a:t>Поведенческие факторы по регионам </a:t>
            </a:r>
            <a:endParaRPr lang="ru-RU" sz="3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470" y="6419850"/>
            <a:ext cx="800100" cy="4381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1560" y="6500425"/>
            <a:ext cx="6364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6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smtClean="0">
                <a:solidFill>
                  <a:schemeClr val="bg1"/>
                </a:solidFill>
              </a:rPr>
              <a:t>из </a:t>
            </a:r>
            <a:r>
              <a:rPr lang="en-US" sz="1200" dirty="0" smtClean="0">
                <a:solidFill>
                  <a:schemeClr val="bg1"/>
                </a:solidFill>
              </a:rPr>
              <a:t>15</a:t>
            </a:r>
            <a:endParaRPr lang="ru-RU" sz="1200" dirty="0">
              <a:solidFill>
                <a:schemeClr val="bg1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476672"/>
            <a:ext cx="914400" cy="209550"/>
          </a:xfrm>
          <a:prstGeom prst="rect">
            <a:avLst/>
          </a:prstGeom>
        </p:spPr>
      </p:pic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0737291"/>
              </p:ext>
            </p:extLst>
          </p:nvPr>
        </p:nvGraphicFramePr>
        <p:xfrm>
          <a:off x="611560" y="1556792"/>
          <a:ext cx="792088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217280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37" y="654290"/>
            <a:ext cx="8924925" cy="74295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93415"/>
            <a:ext cx="5688632" cy="576064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dirty="0" smtClean="0">
                <a:latin typeface="Arial" pitchFamily="34" charset="0"/>
                <a:cs typeface="Arial" pitchFamily="34" charset="0"/>
              </a:rPr>
              <a:t>Типы запросов в накрутке поведенческих факторов</a:t>
            </a:r>
            <a:endParaRPr lang="ru-RU" sz="3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470" y="6419850"/>
            <a:ext cx="800100" cy="4381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1560" y="6500425"/>
            <a:ext cx="6364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7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smtClean="0">
                <a:solidFill>
                  <a:schemeClr val="bg1"/>
                </a:solidFill>
              </a:rPr>
              <a:t>из </a:t>
            </a:r>
            <a:r>
              <a:rPr lang="en-US" sz="1200" dirty="0" smtClean="0">
                <a:solidFill>
                  <a:schemeClr val="bg1"/>
                </a:solidFill>
              </a:rPr>
              <a:t>15</a:t>
            </a:r>
            <a:endParaRPr lang="ru-RU" sz="1200" dirty="0">
              <a:solidFill>
                <a:schemeClr val="bg1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476672"/>
            <a:ext cx="914400" cy="209550"/>
          </a:xfrm>
          <a:prstGeom prst="rect">
            <a:avLst/>
          </a:prstGeom>
        </p:spPr>
      </p:pic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4355122"/>
              </p:ext>
            </p:extLst>
          </p:nvPr>
        </p:nvGraphicFramePr>
        <p:xfrm>
          <a:off x="539552" y="1484784"/>
          <a:ext cx="828092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023064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37" y="654290"/>
            <a:ext cx="8924925" cy="74295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93415"/>
            <a:ext cx="5528151" cy="576064"/>
          </a:xfrm>
        </p:spPr>
        <p:txBody>
          <a:bodyPr>
            <a:noAutofit/>
          </a:bodyPr>
          <a:lstStyle/>
          <a:p>
            <a:pPr algn="l"/>
            <a:r>
              <a:rPr lang="ru-RU" sz="2000" dirty="0" smtClean="0">
                <a:latin typeface="Arial" pitchFamily="34" charset="0"/>
                <a:cs typeface="Arial" pitchFamily="34" charset="0"/>
              </a:rPr>
              <a:t>Взаимосвязь между «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site.ru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»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wordstat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и эффективными показами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MI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(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с норм. /400)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470" y="6419850"/>
            <a:ext cx="800100" cy="4381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1560" y="6500425"/>
            <a:ext cx="6364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8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smtClean="0">
                <a:solidFill>
                  <a:schemeClr val="bg1"/>
                </a:solidFill>
              </a:rPr>
              <a:t>из </a:t>
            </a:r>
            <a:r>
              <a:rPr lang="en-US" sz="1200" dirty="0" smtClean="0">
                <a:solidFill>
                  <a:schemeClr val="bg1"/>
                </a:solidFill>
              </a:rPr>
              <a:t>15</a:t>
            </a:r>
            <a:endParaRPr lang="ru-RU" sz="1200" dirty="0">
              <a:solidFill>
                <a:schemeClr val="bg1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476672"/>
            <a:ext cx="914400" cy="209550"/>
          </a:xfrm>
          <a:prstGeom prst="rect">
            <a:avLst/>
          </a:prstGeom>
        </p:spPr>
      </p:pic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0021021"/>
              </p:ext>
            </p:extLst>
          </p:nvPr>
        </p:nvGraphicFramePr>
        <p:xfrm>
          <a:off x="539552" y="1412776"/>
          <a:ext cx="792088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416990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37" y="654290"/>
            <a:ext cx="8924925" cy="74295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93415"/>
            <a:ext cx="5688632" cy="576064"/>
          </a:xfrm>
        </p:spPr>
        <p:txBody>
          <a:bodyPr>
            <a:normAutofit fontScale="90000"/>
          </a:bodyPr>
          <a:lstStyle/>
          <a:p>
            <a:pPr algn="l"/>
            <a:r>
              <a:rPr lang="ru-RU" sz="3000" dirty="0" smtClean="0">
                <a:latin typeface="Arial" pitchFamily="34" charset="0"/>
                <a:cs typeface="Arial" pitchFamily="34" charset="0"/>
              </a:rPr>
              <a:t>Белые методы накрутки поведенческих факторов</a:t>
            </a:r>
            <a:endParaRPr lang="ru-RU" sz="3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470" y="6419850"/>
            <a:ext cx="800100" cy="4381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1560" y="6500425"/>
            <a:ext cx="6364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9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smtClean="0">
                <a:solidFill>
                  <a:schemeClr val="bg1"/>
                </a:solidFill>
              </a:rPr>
              <a:t>из </a:t>
            </a:r>
            <a:r>
              <a:rPr lang="en-US" sz="1200" dirty="0" smtClean="0">
                <a:solidFill>
                  <a:schemeClr val="bg1"/>
                </a:solidFill>
              </a:rPr>
              <a:t>15</a:t>
            </a:r>
            <a:endParaRPr lang="ru-RU" sz="1200" dirty="0">
              <a:solidFill>
                <a:schemeClr val="bg1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476672"/>
            <a:ext cx="914400" cy="2095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39553" y="1700808"/>
            <a:ext cx="74888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Накрутка поисковых подсказок,</a:t>
            </a:r>
          </a:p>
          <a:p>
            <a:pPr marL="285750" indent="-285750">
              <a:buFont typeface="Arial" pitchFamily="34" charset="0"/>
              <a:buChar char="•"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dirty="0">
                <a:latin typeface="Arial" pitchFamily="34" charset="0"/>
                <a:cs typeface="Arial" pitchFamily="34" charset="0"/>
              </a:rPr>
              <a:t>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етод </a:t>
            </a:r>
            <a:r>
              <a:rPr lang="ru-RU" dirty="0">
                <a:latin typeface="Arial" pitchFamily="34" charset="0"/>
                <a:cs typeface="Arial" pitchFamily="34" charset="0"/>
              </a:rPr>
              <a:t>«шиворот — навыворот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»,</a:t>
            </a:r>
          </a:p>
          <a:p>
            <a:pPr marL="285750" indent="-285750">
              <a:buFont typeface="Arial" pitchFamily="34" charset="0"/>
              <a:buChar char="•"/>
            </a:pPr>
            <a:endParaRPr lang="ru-RU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Накрутка групп и сообществ в социальных сетях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064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4481</TotalTime>
  <Words>184</Words>
  <Application>Microsoft Macintosh PowerPoint</Application>
  <PresentationFormat>Экран (4:3)</PresentationFormat>
  <Paragraphs>45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Подробный обзор поведенческих накруток</vt:lpstr>
      <vt:lpstr>Белые и черные методы  получения успеха </vt:lpstr>
      <vt:lpstr>Общая статистика по накрутке поведенческих факторов </vt:lpstr>
      <vt:lpstr>Автоматическая и ручная накрутка</vt:lpstr>
      <vt:lpstr>Смена позиций через 90 дней в Яндексе</vt:lpstr>
      <vt:lpstr>Поведенческие факторы по регионам </vt:lpstr>
      <vt:lpstr>Типы запросов в накрутке поведенческих факторов</vt:lpstr>
      <vt:lpstr>Взаимосвязь между «site.ru» wordstat  и эффективными показами MI  (с норм. /400)</vt:lpstr>
      <vt:lpstr>Белые методы накрутки поведенческих факторов</vt:lpstr>
      <vt:lpstr>Популярные ошибки накрутки  поведенческих факторов</vt:lpstr>
      <vt:lpstr>Симбиоз поведенческих и социальных факторов</vt:lpstr>
      <vt:lpstr>Методы усиления естественных поведенческих факторов за счет социальных факторов</vt:lpstr>
      <vt:lpstr>Привлечение трафика из соц. сетей</vt:lpstr>
      <vt:lpstr>Усиление ссылок</vt:lpstr>
      <vt:lpstr>Ваши вопросы? Версия презентации будет выложена на http://seonly.ru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Роман</cp:lastModifiedBy>
  <cp:revision>73</cp:revision>
  <dcterms:created xsi:type="dcterms:W3CDTF">2012-04-16T09:03:30Z</dcterms:created>
  <dcterms:modified xsi:type="dcterms:W3CDTF">2013-08-06T19:06:20Z</dcterms:modified>
</cp:coreProperties>
</file>